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0"/>
  </p:notesMasterIdLst>
  <p:handoutMasterIdLst>
    <p:handoutMasterId r:id="rId11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67" d="100"/>
          <a:sy n="167" d="100"/>
        </p:scale>
        <p:origin x="-156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handoutMaster" Target="handoutMasters/handoutMaster1.xml"/><Relationship Id="rId12" Type="http://schemas.openxmlformats.org/officeDocument/2006/relationships/printerSettings" Target="printerSettings/printerSettings1.bin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D56FA13-60C5-194F-B899-BD0EF997AD88}" type="datetimeFigureOut">
              <a:rPr lang="en-US" smtClean="0"/>
              <a:t>9/12/11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455B3EA-749F-DE46-ADB9-4530FD0AA8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245553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45B063-BFAB-A846-B23F-9E9F34D1C8C6}" type="datetimeFigureOut">
              <a:rPr lang="en-US" smtClean="0"/>
              <a:t>9/12/11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3CC2FCD-804B-2F45-9EFF-9DBF4B297F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680610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CC2FCD-804B-2F45-9EFF-9DBF4B297FB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134513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Stress that summaries are about generalizations and not details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CC2FCD-804B-2F45-9EFF-9DBF4B297FBC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30032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86953" y="268288"/>
            <a:ext cx="5669280" cy="39003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268940" y="268288"/>
            <a:ext cx="182880" cy="388685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00400" y="4208929"/>
            <a:ext cx="5458968" cy="1048684"/>
          </a:xfrm>
        </p:spPr>
        <p:txBody>
          <a:bodyPr vert="horz" lIns="91440" tIns="45720" rIns="91440" bIns="45720" rtlCol="0" anchor="b" anchorCtr="0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200400" y="5257800"/>
            <a:ext cx="5458968" cy="621792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ts val="0"/>
              </a:spcBef>
              <a:buClr>
                <a:schemeClr val="accent1"/>
              </a:buClr>
              <a:buSzPct val="100000"/>
              <a:buFont typeface="Wingdings 2" pitchFamily="18" charset="2"/>
              <a:buNone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276600" y="390525"/>
            <a:ext cx="5504688" cy="365125"/>
          </a:xfrm>
        </p:spPr>
        <p:txBody>
          <a:bodyPr vert="horz" lIns="91440" tIns="45720" rIns="91440" bIns="45720" rtlCol="0" anchor="ctr"/>
          <a:lstStyle>
            <a:lvl1pPr marL="0" algn="r" defTabSz="914400" rtl="0" eaLnBrk="1" latinLnBrk="0" hangingPunct="1">
              <a:defRPr sz="2200" b="0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A138F876-613B-B346-BD9F-4B66362743F5}" type="datetime1">
              <a:rPr lang="en-US" smtClean="0"/>
              <a:t>9/12/11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8688" y="6356350"/>
            <a:ext cx="4736592" cy="365125"/>
          </a:xfrm>
        </p:spPr>
        <p:txBody>
          <a:bodyPr vert="horz" lIns="91440" tIns="45720" rIns="91440" bIns="45720" rtlCol="0" anchor="ctr"/>
          <a:lstStyle>
            <a:lvl1pPr marL="0" algn="l" defTabSz="914400" rtl="0" eaLnBrk="1" latinLnBrk="0" hangingPunct="1">
              <a:defRPr sz="1100" b="1" kern="1200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 smtClean="0"/>
              <a:t>Adapted from:  Brown &amp; Day (1983); Cordero-Ponce, (2000); Klinger, (2011)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56494" y="6356350"/>
            <a:ext cx="685800" cy="365125"/>
          </a:xfrm>
        </p:spPr>
        <p:txBody>
          <a:bodyPr vert="horz" lIns="91440" tIns="45720" rIns="91440" bIns="45720" rtlCol="0" anchor="ctr"/>
          <a:lstStyle>
            <a:lvl1pPr marL="0" algn="r" defTabSz="914400" rtl="0" eaLnBrk="1" latinLnBrk="0" hangingPunct="1">
              <a:defRPr sz="1100" b="1" kern="1200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57AF16DE-A0D5-4438-950F-5B1E159C2C2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148918" y="268288"/>
            <a:ext cx="718073" cy="164592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914400"/>
            <a:ext cx="7391401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82440" y="2214562"/>
            <a:ext cx="3566160" cy="192024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75EE96-4610-2042-9BAD-19BBF8C4DFD6}" type="datetime1">
              <a:rPr lang="en-US" smtClean="0"/>
              <a:t>9/12/11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Adapted from:  Brown &amp; Day (1983); Cordero-Ponce, (2000); Klinger, (2011)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F16DE-A0D5-4438-950F-5B1E159C2C28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2"/>
          <p:cNvSpPr>
            <a:spLocks noGrp="1"/>
          </p:cNvSpPr>
          <p:nvPr>
            <p:ph sz="half" idx="13"/>
          </p:nvPr>
        </p:nvSpPr>
        <p:spPr>
          <a:xfrm>
            <a:off x="4282440" y="4224973"/>
            <a:ext cx="3566160" cy="192024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0" name="Content Placeholder 2"/>
          <p:cNvSpPr>
            <a:spLocks noGrp="1"/>
          </p:cNvSpPr>
          <p:nvPr>
            <p:ph sz="half" idx="14"/>
          </p:nvPr>
        </p:nvSpPr>
        <p:spPr>
          <a:xfrm>
            <a:off x="457200" y="2214563"/>
            <a:ext cx="3566160" cy="39116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148918" y="268288"/>
            <a:ext cx="718073" cy="164592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914400"/>
            <a:ext cx="7391401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82440" y="2214562"/>
            <a:ext cx="3566160" cy="192024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7A0DA-C3A0-244D-A0D1-BC08E77DDB42}" type="datetime1">
              <a:rPr lang="en-US" smtClean="0"/>
              <a:t>9/12/11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Adapted from:  Brown &amp; Day (1983); Cordero-Ponce, (2000); Klinger, (2011)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F16DE-A0D5-4438-950F-5B1E159C2C28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2"/>
          <p:cNvSpPr>
            <a:spLocks noGrp="1"/>
          </p:cNvSpPr>
          <p:nvPr>
            <p:ph sz="half" idx="13"/>
          </p:nvPr>
        </p:nvSpPr>
        <p:spPr>
          <a:xfrm>
            <a:off x="4282440" y="4224973"/>
            <a:ext cx="3566160" cy="192024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1" name="Content Placeholder 2"/>
          <p:cNvSpPr>
            <a:spLocks noGrp="1"/>
          </p:cNvSpPr>
          <p:nvPr>
            <p:ph sz="half" idx="14"/>
          </p:nvPr>
        </p:nvSpPr>
        <p:spPr>
          <a:xfrm>
            <a:off x="457200" y="2214562"/>
            <a:ext cx="3566160" cy="192024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2" name="Content Placeholder 2"/>
          <p:cNvSpPr>
            <a:spLocks noGrp="1"/>
          </p:cNvSpPr>
          <p:nvPr>
            <p:ph sz="half" idx="15"/>
          </p:nvPr>
        </p:nvSpPr>
        <p:spPr>
          <a:xfrm>
            <a:off x="457200" y="4224973"/>
            <a:ext cx="3566160" cy="192024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8148918" y="268288"/>
            <a:ext cx="718073" cy="164592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624CAC-CFC0-704A-AF95-ACAFCE9DB5F7}" type="datetime1">
              <a:rPr lang="en-US" smtClean="0"/>
              <a:t>9/12/11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Adapted from:  Brown &amp; Day (1983); Cordero-Ponce, (2000); Klinger, (2011)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F16DE-A0D5-4438-950F-5B1E159C2C2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8148918" y="268288"/>
            <a:ext cx="718073" cy="5669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424484-FD70-5943-AFF0-16C14304F3E7}" type="datetime1">
              <a:rPr lang="en-US" smtClean="0"/>
              <a:t>9/12/11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Adapted from:  Brown &amp; Day (1983); Cordero-Ponce, (2000); Klinger, (2011)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F16DE-A0D5-4438-950F-5B1E159C2C2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148918" y="268288"/>
            <a:ext cx="718073" cy="5669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995082"/>
            <a:ext cx="3566160" cy="1035424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2052" y="990600"/>
            <a:ext cx="3566160" cy="51355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199" y="2057400"/>
            <a:ext cx="3566160" cy="3657601"/>
          </a:xfrm>
        </p:spPr>
        <p:txBody>
          <a:bodyPr>
            <a:normAutofit/>
          </a:bodyPr>
          <a:lstStyle>
            <a:lvl1pPr marL="0" indent="0"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EE8454-82CD-354E-B873-53D9BA86D29C}" type="datetime1">
              <a:rPr lang="en-US" smtClean="0"/>
              <a:t>9/12/11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Adapted from:  Brown &amp; Day (1983); Cordero-Ponce, (2000); Klinger, (2011)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F16DE-A0D5-4438-950F-5B1E159C2C2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4746811" y="268288"/>
            <a:ext cx="4114800" cy="5669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995082"/>
            <a:ext cx="3566160" cy="1035424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199" y="2057400"/>
            <a:ext cx="3566160" cy="3657601"/>
          </a:xfrm>
        </p:spPr>
        <p:txBody>
          <a:bodyPr>
            <a:normAutofit/>
          </a:bodyPr>
          <a:lstStyle>
            <a:lvl1pPr marL="0" indent="0"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1365" y="6124014"/>
            <a:ext cx="1752600" cy="365125"/>
          </a:xfrm>
        </p:spPr>
        <p:txBody>
          <a:bodyPr/>
          <a:lstStyle>
            <a:lvl1pPr algn="l">
              <a:defRPr/>
            </a:lvl1pPr>
          </a:lstStyle>
          <a:p>
            <a:fld id="{8A84416A-1B1E-DA43-BEE3-2AE370A3613F}" type="datetime1">
              <a:rPr lang="en-US" smtClean="0"/>
              <a:t>9/12/11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74812" y="6356350"/>
            <a:ext cx="3863788" cy="365125"/>
          </a:xfrm>
        </p:spPr>
        <p:txBody>
          <a:bodyPr/>
          <a:lstStyle/>
          <a:p>
            <a:r>
              <a:rPr lang="en-US" smtClean="0"/>
              <a:t>Adapted from:  Brown &amp; Day (1983); Cordero-Ponce, (2000); Klinger, (2011)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F16DE-A0D5-4438-950F-5B1E159C2C28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3"/>
          </p:nvPr>
        </p:nvSpPr>
        <p:spPr>
          <a:xfrm>
            <a:off x="4760258" y="990600"/>
            <a:ext cx="4096512" cy="5611813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7216775" y="268288"/>
            <a:ext cx="1639457" cy="363931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8788" y="4267200"/>
            <a:ext cx="6477000" cy="566738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69874" y="268288"/>
            <a:ext cx="6858000" cy="363931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8788" y="4840941"/>
            <a:ext cx="6475412" cy="1304271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C9DFF6-D9D7-564C-8202-CE6F380F6500}" type="datetime1">
              <a:rPr lang="en-US" smtClean="0"/>
              <a:t>9/12/11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Adapted from:  Brown &amp; Day (1983); Cordero-Ponce, (2000); Klinger, (2011)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F16DE-A0D5-4438-950F-5B1E159C2C2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4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135471" y="268288"/>
            <a:ext cx="720761" cy="363931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8788" y="4267200"/>
            <a:ext cx="6477000" cy="566738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69874" y="268288"/>
            <a:ext cx="3006726" cy="363931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8788" y="4840941"/>
            <a:ext cx="6475412" cy="1304271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9B02F7-CB5E-1D44-A406-569FCF7FF9A8}" type="datetime1">
              <a:rPr lang="en-US" smtClean="0"/>
              <a:t>9/12/11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Adapted from:  Brown &amp; Day (1983); Cordero-Ponce, (2000); Klinger, (2011)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F16DE-A0D5-4438-950F-5B1E159C2C28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Picture Placeholder 2"/>
          <p:cNvSpPr>
            <a:spLocks noGrp="1"/>
          </p:cNvSpPr>
          <p:nvPr>
            <p:ph type="pic" idx="13"/>
          </p:nvPr>
        </p:nvSpPr>
        <p:spPr>
          <a:xfrm>
            <a:off x="3352800" y="268288"/>
            <a:ext cx="4701988" cy="177566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11" name="Picture Placeholder 2"/>
          <p:cNvSpPr>
            <a:spLocks noGrp="1"/>
          </p:cNvSpPr>
          <p:nvPr>
            <p:ph type="pic" idx="14"/>
          </p:nvPr>
        </p:nvSpPr>
        <p:spPr>
          <a:xfrm>
            <a:off x="3352800" y="2131935"/>
            <a:ext cx="2304288" cy="177566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12" name="Picture Placeholder 2"/>
          <p:cNvSpPr>
            <a:spLocks noGrp="1"/>
          </p:cNvSpPr>
          <p:nvPr>
            <p:ph type="pic" idx="15"/>
          </p:nvPr>
        </p:nvSpPr>
        <p:spPr>
          <a:xfrm>
            <a:off x="5750500" y="2131935"/>
            <a:ext cx="2304288" cy="177566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212106" y="268288"/>
            <a:ext cx="1645920" cy="164592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EE34CC-7D43-1945-8C6E-3FC9CBF864A5}" type="datetime1">
              <a:rPr lang="en-US" smtClean="0"/>
              <a:t>9/12/11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Adapted from:  Brown &amp; Day (1983); Cordero-Ponce, (2000); Klinger, (2011)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F16DE-A0D5-4438-950F-5B1E159C2C2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8148918" y="268288"/>
            <a:ext cx="718073" cy="5669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543799" y="1035424"/>
            <a:ext cx="1322295" cy="5090739"/>
          </a:xfrm>
        </p:spPr>
        <p:txBody>
          <a:bodyPr vert="eaVert" anchor="t" anchorCtr="0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035424"/>
            <a:ext cx="6019800" cy="5109789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0D8C38-2932-0840-B6B1-E6D39B0B7817}" type="datetime1">
              <a:rPr lang="en-US" smtClean="0"/>
              <a:t>9/12/11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Adapted from:  Brown &amp; Day (1983); Cordero-Ponce, (2000); Klinger, (2011)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F16DE-A0D5-4438-950F-5B1E159C2C2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212106" y="268288"/>
            <a:ext cx="1645920" cy="164592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212106" y="6356350"/>
            <a:ext cx="1752600" cy="365125"/>
          </a:xfrm>
        </p:spPr>
        <p:txBody>
          <a:bodyPr/>
          <a:lstStyle/>
          <a:p>
            <a:fld id="{F4AD065E-39E2-B74E-AAA8-6000F347C299}" type="datetime1">
              <a:rPr lang="en-US" smtClean="0"/>
              <a:t>9/12/11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Adapted from:  Brown &amp; Day (1983); Cordero-Ponce, (2000); Klinger, (2011)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F16DE-A0D5-4438-950F-5B1E159C2C2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86953" y="268288"/>
            <a:ext cx="5669280" cy="256032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00399" y="4171950"/>
            <a:ext cx="5457919" cy="1085850"/>
          </a:xfrm>
        </p:spPr>
        <p:txBody>
          <a:bodyPr>
            <a:normAutofit/>
          </a:bodyPr>
          <a:lstStyle>
            <a:lvl1pPr>
              <a:defRPr sz="46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200401" y="5257799"/>
            <a:ext cx="5457918" cy="618565"/>
          </a:xfrm>
        </p:spPr>
        <p:txBody>
          <a:bodyPr>
            <a:normAutofit/>
          </a:bodyPr>
          <a:lstStyle>
            <a:lvl1pPr marL="0" indent="0" algn="l">
              <a:spcBef>
                <a:spcPct val="0"/>
              </a:spcBef>
              <a:buNone/>
              <a:defRPr sz="1600">
                <a:solidFill>
                  <a:schemeClr val="tx2"/>
                </a:solidFill>
              </a:defRPr>
            </a:lvl1pPr>
            <a:lvl2pPr marL="457200" indent="0" algn="ctr">
              <a:spcBef>
                <a:spcPct val="0"/>
              </a:spcBef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276600" y="389965"/>
            <a:ext cx="5499847" cy="365125"/>
          </a:xfrm>
        </p:spPr>
        <p:txBody>
          <a:bodyPr/>
          <a:lstStyle>
            <a:lvl1pPr>
              <a:defRPr sz="2200" b="0" baseline="0">
                <a:solidFill>
                  <a:schemeClr val="bg1"/>
                </a:solidFill>
              </a:defRPr>
            </a:lvl1pPr>
          </a:lstStyle>
          <a:p>
            <a:fld id="{B12327C0-ED7B-E641-B55C-3C744EB27F7A}" type="datetime1">
              <a:rPr lang="en-US" smtClean="0"/>
              <a:t>9/12/11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3847" y="6356350"/>
            <a:ext cx="4734112" cy="365125"/>
          </a:xfrm>
        </p:spPr>
        <p:txBody>
          <a:bodyPr/>
          <a:lstStyle/>
          <a:p>
            <a:r>
              <a:rPr lang="en-US" smtClean="0"/>
              <a:t>Adapted from:  Brown &amp; Day (1983); Cordero-Ponce, (2000); Klinger, (2011)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65459" y="6356350"/>
            <a:ext cx="685800" cy="365125"/>
          </a:xfrm>
        </p:spPr>
        <p:txBody>
          <a:bodyPr vert="horz" lIns="91440" tIns="45720" rIns="91440" bIns="45720" rtlCol="0" anchor="ctr"/>
          <a:lstStyle>
            <a:lvl1pPr marL="0" algn="r" defTabSz="914400" rtl="0" eaLnBrk="1" latinLnBrk="0" hangingPunct="1">
              <a:defRPr sz="1100" b="1" kern="1200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57AF16DE-A0D5-4438-950F-5B1E159C2C28}" type="slidenum">
              <a:rPr lang="en-US" smtClean="0"/>
              <a:t>‹#›</a:t>
            </a:fld>
            <a:endParaRPr lang="en-US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3200400" y="2877671"/>
            <a:ext cx="5646867" cy="1280160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10" name="Rectangle 9"/>
          <p:cNvSpPr/>
          <p:nvPr/>
        </p:nvSpPr>
        <p:spPr>
          <a:xfrm>
            <a:off x="268940" y="268288"/>
            <a:ext cx="182880" cy="388685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Content,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69875" y="268288"/>
            <a:ext cx="1645920" cy="164592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78423" y="914400"/>
            <a:ext cx="6508377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78423" y="2209800"/>
            <a:ext cx="6508377" cy="3916363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212106" y="6356350"/>
            <a:ext cx="1752600" cy="365125"/>
          </a:xfrm>
        </p:spPr>
        <p:txBody>
          <a:bodyPr/>
          <a:lstStyle/>
          <a:p>
            <a:fld id="{7A9ADB38-80C0-F74B-B77A-F9C88D5AAA01}" type="datetime1">
              <a:rPr lang="en-US" smtClean="0"/>
              <a:t>9/12/11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78423" y="6356350"/>
            <a:ext cx="4926852" cy="365125"/>
          </a:xfrm>
        </p:spPr>
        <p:txBody>
          <a:bodyPr/>
          <a:lstStyle/>
          <a:p>
            <a:r>
              <a:rPr lang="en-US" smtClean="0"/>
              <a:t>Adapted from:  Brown &amp; Day (1983); Cordero-Ponce, (2000); Klinger, (2011)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31694" y="361016"/>
            <a:ext cx="506506" cy="365125"/>
          </a:xfrm>
        </p:spPr>
        <p:txBody>
          <a:bodyPr/>
          <a:lstStyle/>
          <a:p>
            <a:fld id="{57AF16DE-A0D5-4438-950F-5B1E159C2C28}" type="slidenum">
              <a:rPr lang="en-US" smtClean="0"/>
              <a:t>‹#›</a:t>
            </a:fld>
            <a:endParaRPr lang="en-US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269875" y="1976718"/>
            <a:ext cx="1645920" cy="4625788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758952" y="268288"/>
            <a:ext cx="1099073" cy="6350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9801" y="3429000"/>
            <a:ext cx="4966446" cy="1398494"/>
          </a:xfrm>
        </p:spPr>
        <p:txBody>
          <a:bodyPr anchor="b" anchorCtr="0"/>
          <a:lstStyle>
            <a:lvl1pPr algn="r">
              <a:defRPr sz="4600" b="0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09801" y="4824414"/>
            <a:ext cx="4966446" cy="1320800"/>
          </a:xfrm>
        </p:spPr>
        <p:txBody>
          <a:bodyPr anchor="t" anchorCtr="0">
            <a:normAutofit/>
          </a:bodyPr>
          <a:lstStyle>
            <a:lvl1pPr marL="0" indent="0" algn="r">
              <a:spcBef>
                <a:spcPts val="0"/>
              </a:spcBef>
              <a:buNone/>
              <a:defRPr sz="16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562600" y="6356350"/>
            <a:ext cx="1622612" cy="365125"/>
          </a:xfrm>
        </p:spPr>
        <p:txBody>
          <a:bodyPr/>
          <a:lstStyle/>
          <a:p>
            <a:fld id="{F6B56FF3-22E9-6D4D-973C-27530C1031C2}" type="datetime1">
              <a:rPr lang="en-US" smtClean="0"/>
              <a:t>9/12/11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4812" y="6356350"/>
            <a:ext cx="5311588" cy="365125"/>
          </a:xfrm>
        </p:spPr>
        <p:txBody>
          <a:bodyPr/>
          <a:lstStyle/>
          <a:p>
            <a:r>
              <a:rPr lang="en-US" smtClean="0"/>
              <a:t>Adapted from:  Brown &amp; Day (1983); Cordero-Ponce, (2000); Klinger, (2011)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F16DE-A0D5-4438-950F-5B1E159C2C2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69875" y="4773706"/>
            <a:ext cx="2971800" cy="184458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20354" y="3429001"/>
            <a:ext cx="4966446" cy="1398494"/>
          </a:xfrm>
        </p:spPr>
        <p:txBody>
          <a:bodyPr anchor="b" anchorCtr="0"/>
          <a:lstStyle>
            <a:lvl1pPr algn="r">
              <a:defRPr sz="4600" b="0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20354" y="4824414"/>
            <a:ext cx="4966446" cy="1320800"/>
          </a:xfrm>
        </p:spPr>
        <p:txBody>
          <a:bodyPr anchor="t" anchorCtr="0">
            <a:normAutofit/>
          </a:bodyPr>
          <a:lstStyle>
            <a:lvl1pPr marL="0" indent="0" algn="r">
              <a:spcBef>
                <a:spcPts val="0"/>
              </a:spcBef>
              <a:buNone/>
              <a:defRPr sz="16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51212" y="6104965"/>
            <a:ext cx="506506" cy="365125"/>
          </a:xfrm>
        </p:spPr>
        <p:txBody>
          <a:bodyPr/>
          <a:lstStyle/>
          <a:p>
            <a:fld id="{57AF16DE-A0D5-4438-950F-5B1E159C2C28}" type="slidenum">
              <a:rPr lang="en-US" smtClean="0"/>
              <a:t>‹#›</a:t>
            </a:fld>
            <a:endParaRPr lang="en-US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269874" y="268288"/>
            <a:ext cx="2971800" cy="4438650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148918" y="268288"/>
            <a:ext cx="718073" cy="164592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914400"/>
            <a:ext cx="7391401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214563"/>
            <a:ext cx="3566160" cy="39116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82440" y="2214563"/>
            <a:ext cx="3566160" cy="39116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7A4B08-1680-D64A-81F9-4F3EA1028462}" type="datetime1">
              <a:rPr lang="en-US" smtClean="0"/>
              <a:t>9/12/11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Adapted from:  Brown &amp; Day (1983); Cordero-Ponce, (2000); Klinger, (2011)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F16DE-A0D5-4438-950F-5B1E159C2C2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8148918" y="268288"/>
            <a:ext cx="718073" cy="164592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914400"/>
            <a:ext cx="7388352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054132"/>
            <a:ext cx="3566160" cy="639762"/>
          </a:xfrm>
        </p:spPr>
        <p:txBody>
          <a:bodyPr anchor="b">
            <a:noAutofit/>
          </a:bodyPr>
          <a:lstStyle>
            <a:lvl1pPr marL="0" indent="0" algn="ctr">
              <a:spcBef>
                <a:spcPct val="0"/>
              </a:spcBef>
              <a:buNone/>
              <a:defRPr sz="20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689411"/>
            <a:ext cx="3566160" cy="343675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79391" y="2054132"/>
            <a:ext cx="3566160" cy="639762"/>
          </a:xfrm>
        </p:spPr>
        <p:txBody>
          <a:bodyPr anchor="b">
            <a:noAutofit/>
          </a:bodyPr>
          <a:lstStyle>
            <a:lvl1pPr marL="0" indent="0" algn="ctr">
              <a:spcBef>
                <a:spcPct val="0"/>
              </a:spcBef>
              <a:buNone/>
              <a:defRPr sz="20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279391" y="2689411"/>
            <a:ext cx="3566160" cy="343675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2C8E60-5E45-1B4A-81C5-DFD7727C9E07}" type="datetime1">
              <a:rPr lang="en-US" smtClean="0"/>
              <a:t>9/12/11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Adapted from:  Brown &amp; Day (1983); Cordero-Ponce, (2000); Klinger, (2011)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F16DE-A0D5-4438-950F-5B1E159C2C2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Content, Top and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148918" y="268288"/>
            <a:ext cx="718073" cy="164592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914400"/>
            <a:ext cx="7391401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199" y="2214562"/>
            <a:ext cx="7396163" cy="192024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9BD845-A215-3842-8B67-494F12EA24C2}" type="datetime1">
              <a:rPr lang="en-US" smtClean="0"/>
              <a:t>9/12/11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Adapted from:  Brown &amp; Day (1983); Cordero-Ponce, (2000); Klinger, (2011)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F16DE-A0D5-4438-950F-5B1E159C2C28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2"/>
          <p:cNvSpPr>
            <a:spLocks noGrp="1"/>
          </p:cNvSpPr>
          <p:nvPr>
            <p:ph sz="half" idx="13"/>
          </p:nvPr>
        </p:nvSpPr>
        <p:spPr>
          <a:xfrm>
            <a:off x="457199" y="4224973"/>
            <a:ext cx="7396163" cy="192024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20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slideLayout" Target="../slideLayouts/slideLayout18.xml"/><Relationship Id="rId19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199" y="914400"/>
            <a:ext cx="6508377" cy="11430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199" y="2209800"/>
            <a:ext cx="6508377" cy="39163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198659" y="6356350"/>
            <a:ext cx="1752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fld id="{4EB7AE5C-B483-6745-B294-90194076CFC3}" type="datetime1">
              <a:rPr lang="en-US" smtClean="0"/>
              <a:t>9/12/11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74812" y="6356350"/>
            <a:ext cx="6007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en-US" smtClean="0"/>
              <a:t>Adapted from:  Brown &amp; Day (1983); Cordero-Ponce, (2000); Klinger, (2011)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56494" y="361016"/>
            <a:ext cx="50650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200" b="1">
                <a:solidFill>
                  <a:schemeClr val="bg1"/>
                </a:solidFill>
              </a:defRPr>
            </a:lvl1pPr>
          </a:lstStyle>
          <a:p>
            <a:fld id="{57AF16DE-A0D5-4438-950F-5B1E159C2C28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  <p:sldLayoutId id="2147483679" r:id="rId19"/>
  </p:sldLayoutIdLst>
  <p:hf sldNum="0" hdr="0" dt="0"/>
  <p:txStyles>
    <p:titleStyle>
      <a:lvl1pPr algn="l" defTabSz="9144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spcBef>
          <a:spcPts val="1800"/>
        </a:spcBef>
        <a:buClr>
          <a:schemeClr val="accent1"/>
        </a:buClr>
        <a:buSzPct val="100000"/>
        <a:buFont typeface="Wingdings 2" pitchFamily="18" charset="2"/>
        <a:buChar char="¡"/>
        <a:defRPr sz="2000" kern="1200">
          <a:solidFill>
            <a:schemeClr val="tx2"/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spcBef>
          <a:spcPts val="600"/>
        </a:spcBef>
        <a:buClr>
          <a:schemeClr val="accent1">
            <a:lumMod val="50000"/>
          </a:schemeClr>
        </a:buClr>
        <a:buSzPct val="100000"/>
        <a:buFont typeface="Wingdings 2" pitchFamily="18" charset="2"/>
        <a:buChar char="¡"/>
        <a:defRPr sz="1800" kern="1200">
          <a:solidFill>
            <a:schemeClr val="tx2"/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spcBef>
          <a:spcPts val="600"/>
        </a:spcBef>
        <a:buClr>
          <a:schemeClr val="accent1"/>
        </a:buClr>
        <a:buSzPct val="100000"/>
        <a:buFont typeface="Wingdings 2" pitchFamily="18" charset="2"/>
        <a:buChar char="¡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spcBef>
          <a:spcPts val="600"/>
        </a:spcBef>
        <a:buClr>
          <a:schemeClr val="accent1">
            <a:lumMod val="50000"/>
          </a:schemeClr>
        </a:buClr>
        <a:buSzPct val="100000"/>
        <a:buFont typeface="Wingdings 2" pitchFamily="18" charset="2"/>
        <a:buChar char="¡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spcBef>
          <a:spcPts val="600"/>
        </a:spcBef>
        <a:buClr>
          <a:schemeClr val="accent1"/>
        </a:buClr>
        <a:buSzPct val="100000"/>
        <a:buFont typeface="Wingdings 2" pitchFamily="18" charset="2"/>
        <a:buChar char="¡"/>
        <a:defRPr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1377950" indent="-228600" algn="l" defTabSz="914400" rtl="0" eaLnBrk="1" latinLnBrk="0" hangingPunct="1">
        <a:spcBef>
          <a:spcPct val="20000"/>
        </a:spcBef>
        <a:buClr>
          <a:schemeClr val="accent1">
            <a:lumMod val="50000"/>
          </a:schemeClr>
        </a:buClr>
        <a:buFont typeface="Wingdings 2" pitchFamily="18" charset="2"/>
        <a:buChar char=""/>
        <a:defRPr lang="en-US" sz="1800" kern="1200" dirty="0" smtClean="0">
          <a:solidFill>
            <a:schemeClr val="tx2"/>
          </a:solidFill>
          <a:latin typeface="+mn-lt"/>
          <a:ea typeface="+mn-ea"/>
          <a:cs typeface="+mn-cs"/>
        </a:defRPr>
      </a:lvl6pPr>
      <a:lvl7pPr marL="1603375" indent="-228600" algn="l" defTabSz="914400" rtl="0" eaLnBrk="1" latinLnBrk="0" hangingPunct="1">
        <a:spcBef>
          <a:spcPct val="20000"/>
        </a:spcBef>
        <a:buClr>
          <a:schemeClr val="accent1"/>
        </a:buClr>
        <a:buFont typeface="Wingdings 2" pitchFamily="18" charset="2"/>
        <a:buChar char=""/>
        <a:defRPr lang="en-US" sz="1800" kern="1200" dirty="0" smtClean="0">
          <a:solidFill>
            <a:schemeClr val="tx2"/>
          </a:solidFill>
          <a:latin typeface="+mn-lt"/>
          <a:ea typeface="+mn-ea"/>
          <a:cs typeface="+mn-cs"/>
        </a:defRPr>
      </a:lvl7pPr>
      <a:lvl8pPr marL="1830388" indent="-228600" algn="l" defTabSz="914400" rtl="0" eaLnBrk="1" latinLnBrk="0" hangingPunct="1">
        <a:spcBef>
          <a:spcPct val="20000"/>
        </a:spcBef>
        <a:buClr>
          <a:schemeClr val="accent1">
            <a:lumMod val="50000"/>
          </a:schemeClr>
        </a:buClr>
        <a:buFont typeface="Wingdings 2" pitchFamily="18" charset="2"/>
        <a:buChar char=""/>
        <a:defRPr lang="en-US" sz="1800" kern="1200" dirty="0" smtClean="0">
          <a:solidFill>
            <a:schemeClr val="tx2"/>
          </a:solidFill>
          <a:latin typeface="+mn-lt"/>
          <a:ea typeface="+mn-ea"/>
          <a:cs typeface="+mn-cs"/>
        </a:defRPr>
      </a:lvl8pPr>
      <a:lvl9pPr marL="2057400" indent="-228600" algn="l" defTabSz="914400" rtl="0" eaLnBrk="1" latinLnBrk="0" hangingPunct="1">
        <a:spcBef>
          <a:spcPct val="20000"/>
        </a:spcBef>
        <a:buClr>
          <a:schemeClr val="accent1"/>
        </a:buClr>
        <a:buFont typeface="Wingdings 2" pitchFamily="18" charset="2"/>
        <a:buChar char=""/>
        <a:defRPr lang="en-US" sz="1800" kern="1200" dirty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Summary Strategy 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410839" y="6347279"/>
            <a:ext cx="5424714" cy="365125"/>
          </a:xfrm>
        </p:spPr>
        <p:txBody>
          <a:bodyPr/>
          <a:lstStyle/>
          <a:p>
            <a:r>
              <a:rPr lang="en-US" dirty="0" smtClean="0"/>
              <a:t>(Adapted from:  Brown &amp; Day, 1983; Cordero-Ponce, 2000; Klinger, 2011)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97001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Strategy Steps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2057400"/>
            <a:ext cx="7108372" cy="3648529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</a:pPr>
            <a:r>
              <a:rPr lang="en-US" sz="1800" dirty="0" smtClean="0"/>
              <a:t>Place all </a:t>
            </a:r>
            <a:r>
              <a:rPr lang="en-US" sz="1800" dirty="0" err="1" smtClean="0"/>
              <a:t>gists</a:t>
            </a:r>
            <a:r>
              <a:rPr lang="en-US" sz="1800" dirty="0" smtClean="0"/>
              <a:t> on one page </a:t>
            </a:r>
          </a:p>
          <a:p>
            <a:pPr>
              <a:spcBef>
                <a:spcPts val="0"/>
              </a:spcBef>
            </a:pPr>
            <a:r>
              <a:rPr lang="en-US" sz="1800" dirty="0" smtClean="0"/>
              <a:t>Deletion</a:t>
            </a:r>
          </a:p>
          <a:p>
            <a:pPr lvl="1">
              <a:spcBef>
                <a:spcPts val="0"/>
              </a:spcBef>
            </a:pPr>
            <a:r>
              <a:rPr lang="en-US" dirty="0" smtClean="0"/>
              <a:t>Delete unnecessary words</a:t>
            </a:r>
          </a:p>
          <a:p>
            <a:pPr lvl="1">
              <a:spcBef>
                <a:spcPts val="0"/>
              </a:spcBef>
            </a:pPr>
            <a:r>
              <a:rPr lang="en-US" dirty="0" smtClean="0"/>
              <a:t>Delete redundant words</a:t>
            </a:r>
          </a:p>
          <a:p>
            <a:pPr>
              <a:spcBef>
                <a:spcPts val="0"/>
              </a:spcBef>
            </a:pPr>
            <a:r>
              <a:rPr lang="en-US" sz="1800" dirty="0" smtClean="0"/>
              <a:t>Substitution/Collapsing </a:t>
            </a:r>
          </a:p>
          <a:p>
            <a:pPr lvl="1">
              <a:spcBef>
                <a:spcPts val="0"/>
              </a:spcBef>
            </a:pPr>
            <a:r>
              <a:rPr lang="en-US" dirty="0" smtClean="0"/>
              <a:t>Substitute superordinate terms for categories/lists</a:t>
            </a:r>
          </a:p>
          <a:p>
            <a:pPr lvl="1">
              <a:spcBef>
                <a:spcPts val="0"/>
              </a:spcBef>
            </a:pPr>
            <a:r>
              <a:rPr lang="en-US" dirty="0" smtClean="0"/>
              <a:t>Combine two </a:t>
            </a:r>
            <a:r>
              <a:rPr lang="en-US" dirty="0" err="1" smtClean="0"/>
              <a:t>gists</a:t>
            </a:r>
            <a:r>
              <a:rPr lang="en-US" dirty="0" smtClean="0"/>
              <a:t> that say the same thing </a:t>
            </a:r>
          </a:p>
          <a:p>
            <a:pPr>
              <a:spcBef>
                <a:spcPts val="0"/>
              </a:spcBef>
            </a:pPr>
            <a:r>
              <a:rPr lang="en-US" sz="1800" dirty="0" smtClean="0"/>
              <a:t>Topic Sentence</a:t>
            </a:r>
          </a:p>
          <a:p>
            <a:pPr lvl="1">
              <a:spcBef>
                <a:spcPts val="0"/>
              </a:spcBef>
            </a:pPr>
            <a:r>
              <a:rPr lang="en-US" dirty="0" smtClean="0"/>
              <a:t>Select one from the </a:t>
            </a:r>
            <a:r>
              <a:rPr lang="en-US" dirty="0" err="1" smtClean="0"/>
              <a:t>gists</a:t>
            </a:r>
            <a:endParaRPr lang="en-US" dirty="0" smtClean="0"/>
          </a:p>
          <a:p>
            <a:pPr lvl="1">
              <a:spcBef>
                <a:spcPts val="0"/>
              </a:spcBef>
            </a:pPr>
            <a:r>
              <a:rPr lang="en-US" dirty="0" smtClean="0"/>
              <a:t>If one </a:t>
            </a:r>
            <a:r>
              <a:rPr lang="en-US" dirty="0" smtClean="0"/>
              <a:t>does not </a:t>
            </a:r>
            <a:r>
              <a:rPr lang="en-US" dirty="0" smtClean="0"/>
              <a:t>exist create one </a:t>
            </a:r>
          </a:p>
          <a:p>
            <a:pPr>
              <a:spcBef>
                <a:spcPts val="0"/>
              </a:spcBef>
            </a:pPr>
            <a:r>
              <a:rPr lang="en-US" sz="1800" dirty="0" smtClean="0"/>
              <a:t>Synthesize remaining </a:t>
            </a:r>
            <a:r>
              <a:rPr lang="en-US" sz="1800" dirty="0" err="1" smtClean="0"/>
              <a:t>gists</a:t>
            </a:r>
            <a:r>
              <a:rPr lang="en-US" sz="1800" dirty="0" smtClean="0"/>
              <a:t> into a paragraph 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(Adapted from:  Brown &amp; Day, 1983; Cordero-Ponce, 2000; Klinger, 2011)</a:t>
            </a:r>
          </a:p>
        </p:txBody>
      </p:sp>
    </p:spTree>
    <p:extLst>
      <p:ext uri="{BB962C8B-B14F-4D97-AF65-F5344CB8AC3E}">
        <p14:creationId xmlns:p14="http://schemas.microsoft.com/office/powerpoint/2010/main" val="39710140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Deletion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2209800"/>
            <a:ext cx="6636658" cy="3916363"/>
          </a:xfrm>
        </p:spPr>
        <p:txBody>
          <a:bodyPr>
            <a:normAutofit/>
          </a:bodyPr>
          <a:lstStyle/>
          <a:p>
            <a:r>
              <a:rPr lang="en-US" dirty="0" smtClean="0"/>
              <a:t>Summaries are a synthesis of the most important points in the text</a:t>
            </a:r>
          </a:p>
          <a:p>
            <a:pPr lvl="1"/>
            <a:r>
              <a:rPr lang="en-US" dirty="0" smtClean="0"/>
              <a:t>Delete trivial </a:t>
            </a:r>
            <a:r>
              <a:rPr lang="en-US" dirty="0" smtClean="0"/>
              <a:t>information – the </a:t>
            </a:r>
            <a:r>
              <a:rPr lang="en-US" dirty="0" smtClean="0"/>
              <a:t>summary is </a:t>
            </a:r>
            <a:r>
              <a:rPr lang="en-US" dirty="0" smtClean="0"/>
              <a:t>about generalizing, </a:t>
            </a:r>
            <a:r>
              <a:rPr lang="en-US" dirty="0" smtClean="0"/>
              <a:t>not details</a:t>
            </a:r>
          </a:p>
          <a:p>
            <a:pPr lvl="1"/>
            <a:r>
              <a:rPr lang="en-US" dirty="0" smtClean="0"/>
              <a:t>Delete unnecessary words (this may include </a:t>
            </a:r>
            <a:r>
              <a:rPr lang="en-US" dirty="0"/>
              <a:t>conjunctions, </a:t>
            </a:r>
            <a:r>
              <a:rPr lang="en-US" dirty="0" smtClean="0"/>
              <a:t>prepositions</a:t>
            </a:r>
            <a:r>
              <a:rPr lang="en-US" dirty="0"/>
              <a:t>, personal pronouns, and </a:t>
            </a:r>
            <a:r>
              <a:rPr lang="en-US" dirty="0" smtClean="0"/>
              <a:t>articles).</a:t>
            </a:r>
            <a:endParaRPr lang="en-US" dirty="0"/>
          </a:p>
          <a:p>
            <a:r>
              <a:rPr lang="en-US" dirty="0" smtClean="0"/>
              <a:t>Summaries are meant to be short</a:t>
            </a:r>
          </a:p>
          <a:p>
            <a:pPr lvl="1"/>
            <a:r>
              <a:rPr lang="en-US" dirty="0" smtClean="0"/>
              <a:t>Delete redundant information (e.g. “Two of your </a:t>
            </a:r>
            <a:r>
              <a:rPr lang="en-US" dirty="0" err="1" smtClean="0"/>
              <a:t>gists</a:t>
            </a:r>
            <a:r>
              <a:rPr lang="en-US" dirty="0" smtClean="0"/>
              <a:t> mention the purpose of the scientific method, this point should only be included </a:t>
            </a:r>
            <a:r>
              <a:rPr lang="en-US" dirty="0" smtClean="0"/>
              <a:t>once in </a:t>
            </a:r>
            <a:r>
              <a:rPr lang="en-US" dirty="0" smtClean="0"/>
              <a:t>the </a:t>
            </a:r>
            <a:r>
              <a:rPr lang="en-US" dirty="0" smtClean="0"/>
              <a:t>summary.”</a:t>
            </a:r>
            <a:r>
              <a:rPr lang="en-US" dirty="0" smtClean="0"/>
              <a:t>).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(Adapted from:  Brown &amp; Day, 1983; Cordero-Ponce, 2000; Klinger, 2011)</a:t>
            </a:r>
          </a:p>
        </p:txBody>
      </p:sp>
    </p:spTree>
    <p:extLst>
      <p:ext uri="{BB962C8B-B14F-4D97-AF65-F5344CB8AC3E}">
        <p14:creationId xmlns:p14="http://schemas.microsoft.com/office/powerpoint/2010/main" val="9884919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Substitution/Collapsing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Substitute superordinate terms for lists</a:t>
            </a:r>
          </a:p>
          <a:p>
            <a:r>
              <a:rPr lang="en-US" b="1" dirty="0"/>
              <a:t>T</a:t>
            </a:r>
            <a:r>
              <a:rPr lang="en-US" b="1" dirty="0" smtClean="0"/>
              <a:t>rees</a:t>
            </a:r>
            <a:r>
              <a:rPr lang="en-US" dirty="0" smtClean="0"/>
              <a:t> </a:t>
            </a:r>
            <a:r>
              <a:rPr lang="en-US" dirty="0"/>
              <a:t>for pines, oaks, and </a:t>
            </a:r>
            <a:r>
              <a:rPr lang="en-US" dirty="0" smtClean="0"/>
              <a:t>maples</a:t>
            </a:r>
          </a:p>
          <a:p>
            <a:r>
              <a:rPr lang="en-US" b="1" dirty="0" smtClean="0"/>
              <a:t>Housework</a:t>
            </a:r>
            <a:r>
              <a:rPr lang="en-US" dirty="0" smtClean="0"/>
              <a:t> </a:t>
            </a:r>
            <a:r>
              <a:rPr lang="en-US" dirty="0"/>
              <a:t>for vacuuming, dusting, and </a:t>
            </a:r>
            <a:r>
              <a:rPr lang="en-US" dirty="0" smtClean="0"/>
              <a:t>laundry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(Adapted from:  Brown &amp; Day, 1983; Cordero-Ponce, 2000; Klinger, 2011)</a:t>
            </a:r>
          </a:p>
        </p:txBody>
      </p:sp>
    </p:spTree>
    <p:extLst>
      <p:ext uri="{BB962C8B-B14F-4D97-AF65-F5344CB8AC3E}">
        <p14:creationId xmlns:p14="http://schemas.microsoft.com/office/powerpoint/2010/main" val="24609874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Topic Sentences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Topic sentences should summarize the entire paragraph and contain essential information</a:t>
            </a:r>
          </a:p>
          <a:p>
            <a:pPr lvl="1"/>
            <a:endParaRPr lang="en-US" dirty="0"/>
          </a:p>
          <a:p>
            <a:pPr lvl="1"/>
            <a:r>
              <a:rPr lang="en-US" dirty="0" smtClean="0"/>
              <a:t>Review the </a:t>
            </a:r>
            <a:r>
              <a:rPr lang="en-US" dirty="0" err="1" smtClean="0"/>
              <a:t>gists</a:t>
            </a:r>
            <a:r>
              <a:rPr lang="en-US" dirty="0" smtClean="0"/>
              <a:t> to determine if one fits as a topic sentence</a:t>
            </a:r>
          </a:p>
          <a:p>
            <a:pPr lvl="1"/>
            <a:r>
              <a:rPr lang="en-US" dirty="0" smtClean="0"/>
              <a:t>If none of the </a:t>
            </a:r>
            <a:r>
              <a:rPr lang="en-US" dirty="0" err="1" smtClean="0"/>
              <a:t>gists</a:t>
            </a:r>
            <a:r>
              <a:rPr lang="en-US" dirty="0" smtClean="0"/>
              <a:t> fit, then create your own topic sentence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(Adapted from:  Brown &amp; Day, 1983; Cordero-Ponce, 2000; Klinger, 2011)</a:t>
            </a:r>
          </a:p>
        </p:txBody>
      </p:sp>
    </p:spTree>
    <p:extLst>
      <p:ext uri="{BB962C8B-B14F-4D97-AF65-F5344CB8AC3E}">
        <p14:creationId xmlns:p14="http://schemas.microsoft.com/office/powerpoint/2010/main" val="33059003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Synthesizing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Place remaining </a:t>
            </a:r>
            <a:r>
              <a:rPr lang="en-US" dirty="0" err="1" smtClean="0"/>
              <a:t>gists</a:t>
            </a:r>
            <a:r>
              <a:rPr lang="en-US" dirty="0" smtClean="0"/>
              <a:t> below the topic sentence in order</a:t>
            </a:r>
          </a:p>
          <a:p>
            <a:r>
              <a:rPr lang="en-US" dirty="0" smtClean="0"/>
              <a:t>Read the summary</a:t>
            </a:r>
          </a:p>
          <a:p>
            <a:pPr lvl="1"/>
            <a:r>
              <a:rPr lang="en-US" dirty="0" smtClean="0"/>
              <a:t>Again, look </a:t>
            </a:r>
            <a:r>
              <a:rPr lang="en-US" dirty="0" smtClean="0"/>
              <a:t>for </a:t>
            </a:r>
            <a:r>
              <a:rPr lang="en-US" dirty="0" err="1" smtClean="0"/>
              <a:t>gists</a:t>
            </a:r>
            <a:r>
              <a:rPr lang="en-US" dirty="0" smtClean="0"/>
              <a:t> that could be combined</a:t>
            </a:r>
          </a:p>
          <a:p>
            <a:pPr lvl="1"/>
            <a:r>
              <a:rPr lang="en-US" dirty="0"/>
              <a:t>Does it need a closing statement?</a:t>
            </a:r>
            <a:endParaRPr lang="en-US" dirty="0" smtClean="0"/>
          </a:p>
          <a:p>
            <a:pPr marL="457200" lvl="2" indent="0">
              <a:buNone/>
            </a:pPr>
            <a:endParaRPr lang="en-US" dirty="0"/>
          </a:p>
          <a:p>
            <a:pPr marL="457200" lvl="2" indent="0">
              <a:buNone/>
            </a:pP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(Adapted from:  Brown &amp; Day, 1983; Cordero-Ponce, 2000; Klinger, 2011)</a:t>
            </a:r>
          </a:p>
        </p:txBody>
      </p:sp>
    </p:spTree>
    <p:extLst>
      <p:ext uri="{BB962C8B-B14F-4D97-AF65-F5344CB8AC3E}">
        <p14:creationId xmlns:p14="http://schemas.microsoft.com/office/powerpoint/2010/main" val="26720425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Polish the Summary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Read the </a:t>
            </a:r>
            <a:r>
              <a:rPr lang="en-US" dirty="0" smtClean="0"/>
              <a:t>summary again</a:t>
            </a:r>
            <a:endParaRPr lang="en-US" dirty="0"/>
          </a:p>
          <a:p>
            <a:pPr lvl="2"/>
            <a:r>
              <a:rPr lang="en-US" dirty="0"/>
              <a:t>Does it make sense?</a:t>
            </a:r>
          </a:p>
          <a:p>
            <a:pPr lvl="2"/>
            <a:r>
              <a:rPr lang="en-US" dirty="0"/>
              <a:t>Did I leave </a:t>
            </a:r>
            <a:r>
              <a:rPr lang="en-US" dirty="0" smtClean="0"/>
              <a:t>out any </a:t>
            </a:r>
            <a:r>
              <a:rPr lang="en-US" dirty="0"/>
              <a:t>important </a:t>
            </a:r>
            <a:r>
              <a:rPr lang="en-US" dirty="0" smtClean="0"/>
              <a:t>information?</a:t>
            </a:r>
            <a:endParaRPr lang="en-US" dirty="0"/>
          </a:p>
          <a:p>
            <a:pPr lvl="2"/>
            <a:r>
              <a:rPr lang="en-US" dirty="0" smtClean="0"/>
              <a:t>Is everything </a:t>
            </a:r>
            <a:r>
              <a:rPr lang="en-US" dirty="0"/>
              <a:t>in the </a:t>
            </a:r>
            <a:r>
              <a:rPr lang="en-US" dirty="0" smtClean="0"/>
              <a:t>summary </a:t>
            </a:r>
            <a:r>
              <a:rPr lang="en-US" dirty="0"/>
              <a:t>essential? </a:t>
            </a:r>
          </a:p>
          <a:p>
            <a:pPr lvl="2"/>
            <a:r>
              <a:rPr lang="en-US" dirty="0"/>
              <a:t>Does it need connecting</a:t>
            </a:r>
            <a:r>
              <a:rPr lang="en-US" dirty="0" smtClean="0"/>
              <a:t>/transition </a:t>
            </a:r>
            <a:r>
              <a:rPr lang="en-US" dirty="0"/>
              <a:t>words (e.g. </a:t>
            </a:r>
            <a:r>
              <a:rPr lang="en-US" i="1" dirty="0" smtClean="0"/>
              <a:t>and </a:t>
            </a:r>
            <a:r>
              <a:rPr lang="en-US" dirty="0" smtClean="0"/>
              <a:t>or </a:t>
            </a:r>
            <a:r>
              <a:rPr lang="en-US" i="1" dirty="0" smtClean="0"/>
              <a:t>because</a:t>
            </a:r>
            <a:r>
              <a:rPr lang="en-US" dirty="0" smtClean="0"/>
              <a:t>)</a:t>
            </a:r>
            <a:r>
              <a:rPr lang="en-US" dirty="0" smtClean="0"/>
              <a:t>?</a:t>
            </a:r>
          </a:p>
          <a:p>
            <a:r>
              <a:rPr lang="en-US" dirty="0" smtClean="0"/>
              <a:t>Upon completion of previous steps</a:t>
            </a:r>
          </a:p>
          <a:p>
            <a:pPr lvl="1"/>
            <a:r>
              <a:rPr lang="en-US" dirty="0" smtClean="0"/>
              <a:t>Reread </a:t>
            </a:r>
            <a:r>
              <a:rPr lang="en-US" smtClean="0"/>
              <a:t>the summary again</a:t>
            </a:r>
            <a:endParaRPr lang="en-US" dirty="0" smtClean="0"/>
          </a:p>
          <a:p>
            <a:pPr lvl="1"/>
            <a:r>
              <a:rPr lang="en-US" dirty="0" smtClean="0"/>
              <a:t>Does it sound natural?</a:t>
            </a:r>
          </a:p>
          <a:p>
            <a:pPr marL="457200" lvl="2" indent="0">
              <a:buNone/>
            </a:pPr>
            <a:endParaRPr lang="en-US" dirty="0" smtClean="0"/>
          </a:p>
          <a:p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(Adapted from:  Brown &amp; Day, 1983; Cordero-Ponce, 2000; Klinger, 2011)</a:t>
            </a:r>
          </a:p>
        </p:txBody>
      </p:sp>
    </p:spTree>
    <p:extLst>
      <p:ext uri="{BB962C8B-B14F-4D97-AF65-F5344CB8AC3E}">
        <p14:creationId xmlns:p14="http://schemas.microsoft.com/office/powerpoint/2010/main" val="1914223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Brown, A. L. &amp; Day, J. D. (1983). </a:t>
            </a:r>
            <a:r>
              <a:rPr lang="en-US" dirty="0" err="1" smtClean="0"/>
              <a:t>Macrorules</a:t>
            </a:r>
            <a:r>
              <a:rPr lang="en-US" dirty="0" smtClean="0"/>
              <a:t> for summarizing texts: The developmental expertise. </a:t>
            </a:r>
            <a:r>
              <a:rPr lang="en-US" i="1" dirty="0" smtClean="0"/>
              <a:t>Journal of Verbal Learning and Verbal Behavior, 22</a:t>
            </a:r>
            <a:r>
              <a:rPr lang="en-US" dirty="0" smtClean="0"/>
              <a:t>, 1-14. </a:t>
            </a:r>
          </a:p>
          <a:p>
            <a:r>
              <a:rPr lang="en-US" dirty="0" smtClean="0"/>
              <a:t>Cordero-Ponce, W. L. (2000). Summarization instruction: Effects on foreign language comprehension and summarization of expository texts, </a:t>
            </a:r>
            <a:r>
              <a:rPr lang="en-US" i="1" dirty="0" smtClean="0"/>
              <a:t>Literacy Research and Instruction, 39</a:t>
            </a:r>
            <a:r>
              <a:rPr lang="en-US" dirty="0" smtClean="0"/>
              <a:t>, 329-250. </a:t>
            </a:r>
          </a:p>
          <a:p>
            <a:r>
              <a:rPr lang="en-US" dirty="0" err="1" smtClean="0"/>
              <a:t>Klingner</a:t>
            </a:r>
            <a:r>
              <a:rPr lang="en-US" dirty="0" smtClean="0"/>
              <a:t>, J. K., Morrison, A., &amp; </a:t>
            </a:r>
            <a:r>
              <a:rPr lang="en-US" dirty="0" err="1" smtClean="0"/>
              <a:t>Eppolito</a:t>
            </a:r>
            <a:r>
              <a:rPr lang="en-US" dirty="0" smtClean="0"/>
              <a:t>, A. (2011). Metacognition to improve reading comprehension. In O’Connor, R. E. &amp; </a:t>
            </a:r>
            <a:r>
              <a:rPr lang="en-US" dirty="0" err="1" smtClean="0"/>
              <a:t>Vadasy</a:t>
            </a:r>
            <a:r>
              <a:rPr lang="en-US" dirty="0" smtClean="0"/>
              <a:t>, P. F. (Ed.), </a:t>
            </a:r>
            <a:r>
              <a:rPr lang="en-US" i="1" dirty="0" smtClean="0"/>
              <a:t>Handbook of Reading Interventions</a:t>
            </a:r>
            <a:r>
              <a:rPr lang="en-US" dirty="0" smtClean="0"/>
              <a:t> ( pp. 220-253).New York, NY: Guilford Press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9948" y="6356350"/>
            <a:ext cx="6007100" cy="365125"/>
          </a:xfrm>
        </p:spPr>
        <p:txBody>
          <a:bodyPr/>
          <a:lstStyle/>
          <a:p>
            <a:r>
              <a:rPr lang="en-US" dirty="0"/>
              <a:t>(Adapted from:  Brown &amp; Day, 1983; Cordero-Ponce, 2000; Klinger, 2011)</a:t>
            </a:r>
          </a:p>
        </p:txBody>
      </p:sp>
    </p:spTree>
    <p:extLst>
      <p:ext uri="{BB962C8B-B14F-4D97-AF65-F5344CB8AC3E}">
        <p14:creationId xmlns:p14="http://schemas.microsoft.com/office/powerpoint/2010/main" val="21590219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Plaza">
  <a:themeElements>
    <a:clrScheme name="Plaza">
      <a:dk1>
        <a:sysClr val="windowText" lastClr="000000"/>
      </a:dk1>
      <a:lt1>
        <a:sysClr val="window" lastClr="FFFFFF"/>
      </a:lt1>
      <a:dk2>
        <a:srgbClr val="333333"/>
      </a:dk2>
      <a:lt2>
        <a:srgbClr val="CCCCCC"/>
      </a:lt2>
      <a:accent1>
        <a:srgbClr val="990000"/>
      </a:accent1>
      <a:accent2>
        <a:srgbClr val="580101"/>
      </a:accent2>
      <a:accent3>
        <a:srgbClr val="E94A00"/>
      </a:accent3>
      <a:accent4>
        <a:srgbClr val="EB8F00"/>
      </a:accent4>
      <a:accent5>
        <a:srgbClr val="A4A4A4"/>
      </a:accent5>
      <a:accent6>
        <a:srgbClr val="666666"/>
      </a:accent6>
      <a:hlink>
        <a:srgbClr val="D01010"/>
      </a:hlink>
      <a:folHlink>
        <a:srgbClr val="E6682E"/>
      </a:folHlink>
    </a:clrScheme>
    <a:fontScheme name="Plaza">
      <a:majorFont>
        <a:latin typeface="Century Gothic"/>
        <a:ea typeface=""/>
        <a:cs typeface=""/>
        <a:font script="Jpan" typeface="メイリオ"/>
        <a:font script="Hans" typeface="宋体"/>
        <a:font script="Hant" typeface="新細明體"/>
      </a:majorFont>
      <a:minorFont>
        <a:latin typeface="Century Gothic"/>
        <a:ea typeface=""/>
        <a:cs typeface=""/>
        <a:font script="Jpan" typeface="メイリオ"/>
        <a:font script="Hans" typeface="宋体"/>
        <a:font script="Hant" typeface="新細明體"/>
      </a:minorFont>
    </a:fontScheme>
    <a:fmtScheme name="Plaza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60000"/>
                <a:satMod val="135000"/>
              </a:schemeClr>
            </a:gs>
            <a:gs pos="100000">
              <a:schemeClr val="phClr">
                <a:tint val="100000"/>
                <a:shade val="100000"/>
                <a:satMod val="13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0000"/>
                <a:satMod val="120000"/>
              </a:schemeClr>
            </a:gs>
            <a:gs pos="35000">
              <a:schemeClr val="phClr">
                <a:shade val="100000"/>
                <a:satMod val="150000"/>
              </a:schemeClr>
            </a:gs>
            <a:gs pos="70000">
              <a:schemeClr val="phClr">
                <a:tint val="100000"/>
                <a:shade val="100000"/>
                <a:satMod val="200000"/>
                <a:greenMod val="100000"/>
              </a:schemeClr>
            </a:gs>
            <a:gs pos="100000">
              <a:schemeClr val="phClr">
                <a:tint val="100000"/>
                <a:shade val="100000"/>
                <a:satMod val="250000"/>
                <a:greenMod val="100000"/>
              </a:schemeClr>
            </a:gs>
          </a:gsLst>
          <a:lin ang="16200000" scaled="1"/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190500" dist="63500" dir="5400000">
              <a:srgbClr val="FFFFFF">
                <a:alpha val="65000"/>
              </a:srgbClr>
            </a:innerShdw>
          </a:effectLst>
          <a:scene3d>
            <a:camera prst="orthographicFront">
              <a:rot lat="0" lon="0" rev="0"/>
            </a:camera>
            <a:lightRig rig="twoPt" dir="r">
              <a:rot lat="0" lon="0" rev="6000000"/>
            </a:lightRig>
          </a:scene3d>
          <a:sp3d prstMaterial="matte">
            <a:bevelT w="0" h="0" prst="relaxedInset"/>
          </a:sp3d>
        </a:effectStyle>
        <a:effectStyle>
          <a:effectLst>
            <a:innerShdw blurRad="50800" dist="25400" dir="13500000">
              <a:srgbClr val="FFFFFF">
                <a:alpha val="75000"/>
              </a:srgbClr>
            </a:innerShdw>
            <a:outerShdw blurRad="88900" dist="38100" dir="6600000" sx="101000" sy="101000" rotWithShape="0">
              <a:srgbClr val="000000">
                <a:alpha val="50000"/>
              </a:srgbClr>
            </a:outerShdw>
          </a:effectLst>
          <a:scene3d>
            <a:camera prst="perspectiveFront" fov="3000000"/>
            <a:lightRig rig="morning" dir="tl">
              <a:rot lat="0" lon="0" rev="1800000"/>
            </a:lightRig>
          </a:scene3d>
          <a:sp3d contourW="38100" prstMaterial="softEdge">
            <a:bevelT w="25400" h="38100"/>
            <a:contourClr>
              <a:schemeClr val="phClr">
                <a:tint val="6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Plaza.thmx</Template>
  <TotalTime>407</TotalTime>
  <Words>598</Words>
  <Application>Microsoft Macintosh PowerPoint</Application>
  <PresentationFormat>On-screen Show (4:3)</PresentationFormat>
  <Paragraphs>57</Paragraphs>
  <Slides>8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Plaza</vt:lpstr>
      <vt:lpstr>Summary Strategy </vt:lpstr>
      <vt:lpstr>Strategy Steps</vt:lpstr>
      <vt:lpstr>Deletion</vt:lpstr>
      <vt:lpstr>Substitution/Collapsing </vt:lpstr>
      <vt:lpstr>Topic Sentences</vt:lpstr>
      <vt:lpstr>Synthesizing </vt:lpstr>
      <vt:lpstr>Polish the Summary </vt:lpstr>
      <vt:lpstr>References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Summary Strategy </dc:title>
  <dc:creator>Jacob Williams</dc:creator>
  <cp:lastModifiedBy>VGC</cp:lastModifiedBy>
  <cp:revision>19</cp:revision>
  <dcterms:created xsi:type="dcterms:W3CDTF">2011-06-22T15:16:12Z</dcterms:created>
  <dcterms:modified xsi:type="dcterms:W3CDTF">2011-09-13T01:40:35Z</dcterms:modified>
</cp:coreProperties>
</file>